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256" r:id="rId5"/>
    <p:sldId id="270" r:id="rId6"/>
    <p:sldId id="257" r:id="rId7"/>
    <p:sldId id="258" r:id="rId8"/>
    <p:sldId id="259" r:id="rId9"/>
    <p:sldId id="260" r:id="rId10"/>
    <p:sldId id="271" r:id="rId11"/>
    <p:sldId id="272" r:id="rId12"/>
    <p:sldId id="273" r:id="rId13"/>
    <p:sldId id="261" r:id="rId14"/>
    <p:sldId id="262" r:id="rId15"/>
    <p:sldId id="263"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1144-0AA4-14B8-8A1D-BF2D2DC104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DB9DE-8C1C-E68B-603B-057FB11352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5A2C73-5B7E-4F43-C9F6-9CAED215D6DF}"/>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FABE4E4C-EF83-284D-BB5C-9159EEC13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9C597-7EBF-ED24-48FF-CCA10A303B64}"/>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3336801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0C7B-4249-94D4-2B8A-05BBB1CB51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AFC32F-A1C5-6791-DB02-DD575B5272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E12CC-80EF-AB12-D186-42E8FF388BAF}"/>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2C8542FC-C122-3576-6A17-8AC324335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433EB-B0D1-A000-C8B8-EDB7B6AB79CB}"/>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248172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E377E-0B86-A283-0241-BB13F4DBD0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032A34-6F69-54B1-8CE1-29043455A5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5D455-2C60-A132-8800-8A821C6F0A44}"/>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9C8FF801-9EF9-B720-4AC8-13B7D54A3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1F314-0F0C-8248-F2B6-74C586716E06}"/>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1848589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3B8E-4029-BA46-B227-34ED54ECB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25F20-F40D-E6E2-BC6C-EFBF49B58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9EA40-DCBE-378A-C58B-363552FB78B2}"/>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D97A5496-087A-BFF1-CD52-82BFEBA50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8E990-90BF-DF60-9A8C-19E3B776924D}"/>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158067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864CF-FDB4-6E08-1058-419B845A05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C2034E-62E9-26D7-5C57-498C090DEE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767845-4B23-E066-D766-A01636E84ECF}"/>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2DA355F2-BB6A-F22C-8B06-2ABAABA216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92553-1055-5402-18DE-3D85D870E387}"/>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283321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E28E-58E7-2531-79B6-077A18318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47638-B012-2BF6-26E9-9174C51ABD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750B14-9781-FCB3-FC99-DEF319B589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744D2-11AA-6F35-28FC-483331579A1F}"/>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6" name="Footer Placeholder 5">
            <a:extLst>
              <a:ext uri="{FF2B5EF4-FFF2-40B4-BE49-F238E27FC236}">
                <a16:creationId xmlns:a16="http://schemas.microsoft.com/office/drawing/2014/main" id="{A14AAEF4-56CB-D7F1-8CEC-F8D560BC5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89709-8E78-2ECD-B164-8958DF2BD7B9}"/>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306083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DF0E-43C2-F16E-0EED-B025ABC48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576D17-E40F-8E7D-7C1D-CBF0ACD6E7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98E62D-4257-EFDB-92A8-2F437D27F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37ACE8-1681-69D4-4452-6372E6492E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8309CA-B2EF-3D9D-43DF-72D1625BA3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ED59C-BDE4-3789-BDF5-353AA418309C}"/>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8" name="Footer Placeholder 7">
            <a:extLst>
              <a:ext uri="{FF2B5EF4-FFF2-40B4-BE49-F238E27FC236}">
                <a16:creationId xmlns:a16="http://schemas.microsoft.com/office/drawing/2014/main" id="{42548970-FADF-AF0A-33A4-DB794CE823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103BCD-35C5-3065-191A-7A82894B1407}"/>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167691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9212-920F-90AE-8E84-0FA1CCAC09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418BD-591A-134B-1290-0A514ADEC53F}"/>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4" name="Footer Placeholder 3">
            <a:extLst>
              <a:ext uri="{FF2B5EF4-FFF2-40B4-BE49-F238E27FC236}">
                <a16:creationId xmlns:a16="http://schemas.microsoft.com/office/drawing/2014/main" id="{852ACA17-8701-FEB0-2A44-D88E17967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AA4341-DB69-E497-F5E9-8E96926752F8}"/>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94275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40206-9AAD-F357-0FE3-5FFB0F67379D}"/>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3" name="Footer Placeholder 2">
            <a:extLst>
              <a:ext uri="{FF2B5EF4-FFF2-40B4-BE49-F238E27FC236}">
                <a16:creationId xmlns:a16="http://schemas.microsoft.com/office/drawing/2014/main" id="{2E7C53F0-5ADC-8DA8-6D64-C76FFAFACE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BAA98E-800C-E93B-9FB3-7CC29644896E}"/>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86589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402C-B1EE-8187-D944-35BBE585F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698C40-0C23-5842-B8F8-BF4FB18B22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204532-F59A-0A30-F922-C2A4C0899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50D8CA-4FE4-C2B4-13E4-8D39B6B4A277}"/>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6" name="Footer Placeholder 5">
            <a:extLst>
              <a:ext uri="{FF2B5EF4-FFF2-40B4-BE49-F238E27FC236}">
                <a16:creationId xmlns:a16="http://schemas.microsoft.com/office/drawing/2014/main" id="{0A96B0EB-459A-CBEF-B571-51BF3E1D4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8945D4-C16C-05F9-C200-205DF56C8001}"/>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221436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9E45-A447-349D-9CF5-5F4140A37A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FFA9F7-0725-3F92-0CBE-26E86EB8F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5D9163-972D-FECD-96D0-333FAF226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7B3F3-D799-A6F4-BECF-00CA3A2409D0}"/>
              </a:ext>
            </a:extLst>
          </p:cNvPr>
          <p:cNvSpPr>
            <a:spLocks noGrp="1"/>
          </p:cNvSpPr>
          <p:nvPr>
            <p:ph type="dt" sz="half" idx="10"/>
          </p:nvPr>
        </p:nvSpPr>
        <p:spPr/>
        <p:txBody>
          <a:bodyPr/>
          <a:lstStyle/>
          <a:p>
            <a:fld id="{74BFD20A-D26A-4BAC-AA6C-63FD7C632B38}" type="datetimeFigureOut">
              <a:rPr lang="en-US" smtClean="0"/>
              <a:t>22-Feb-23</a:t>
            </a:fld>
            <a:endParaRPr lang="en-US"/>
          </a:p>
        </p:txBody>
      </p:sp>
      <p:sp>
        <p:nvSpPr>
          <p:cNvPr id="6" name="Footer Placeholder 5">
            <a:extLst>
              <a:ext uri="{FF2B5EF4-FFF2-40B4-BE49-F238E27FC236}">
                <a16:creationId xmlns:a16="http://schemas.microsoft.com/office/drawing/2014/main" id="{DF20DAC1-1856-8894-9E4A-9917476DB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704CC-FF5F-FEC0-22FC-068C36F5D8AC}"/>
              </a:ext>
            </a:extLst>
          </p:cNvPr>
          <p:cNvSpPr>
            <a:spLocks noGrp="1"/>
          </p:cNvSpPr>
          <p:nvPr>
            <p:ph type="sldNum" sz="quarter" idx="12"/>
          </p:nvPr>
        </p:nvSpPr>
        <p:spPr/>
        <p:txBody>
          <a:bodyPr/>
          <a:lstStyle/>
          <a:p>
            <a:fld id="{60280833-2DC7-4987-A95A-30F79EBED485}" type="slidenum">
              <a:rPr lang="en-US" smtClean="0"/>
              <a:t>‹#›</a:t>
            </a:fld>
            <a:endParaRPr lang="en-US"/>
          </a:p>
        </p:txBody>
      </p:sp>
    </p:spTree>
    <p:extLst>
      <p:ext uri="{BB962C8B-B14F-4D97-AF65-F5344CB8AC3E}">
        <p14:creationId xmlns:p14="http://schemas.microsoft.com/office/powerpoint/2010/main" val="221781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BA437-8803-357F-D317-92790CA36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D79D45-C072-105E-97B4-3762CCF14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DB203-9B1E-6883-48F6-E109C25DE3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FD20A-D26A-4BAC-AA6C-63FD7C632B38}" type="datetimeFigureOut">
              <a:rPr lang="en-US" smtClean="0"/>
              <a:t>22-Feb-23</a:t>
            </a:fld>
            <a:endParaRPr lang="en-US"/>
          </a:p>
        </p:txBody>
      </p:sp>
      <p:sp>
        <p:nvSpPr>
          <p:cNvPr id="5" name="Footer Placeholder 4">
            <a:extLst>
              <a:ext uri="{FF2B5EF4-FFF2-40B4-BE49-F238E27FC236}">
                <a16:creationId xmlns:a16="http://schemas.microsoft.com/office/drawing/2014/main" id="{4018F958-A5DE-F7AA-BCEA-BC5050B33F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A093BA-5706-EF4D-FFBA-0B6511BBDA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80833-2DC7-4987-A95A-30F79EBED485}" type="slidenum">
              <a:rPr lang="en-US" smtClean="0"/>
              <a:t>‹#›</a:t>
            </a:fld>
            <a:endParaRPr lang="en-US"/>
          </a:p>
        </p:txBody>
      </p:sp>
    </p:spTree>
    <p:extLst>
      <p:ext uri="{BB962C8B-B14F-4D97-AF65-F5344CB8AC3E}">
        <p14:creationId xmlns:p14="http://schemas.microsoft.com/office/powerpoint/2010/main" val="3372698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3C395-0C4A-BD66-DAE0-4696B845C7F7}"/>
              </a:ext>
            </a:extLst>
          </p:cNvPr>
          <p:cNvSpPr>
            <a:spLocks noGrp="1"/>
          </p:cNvSpPr>
          <p:nvPr>
            <p:ph type="ctrTitle"/>
          </p:nvPr>
        </p:nvSpPr>
        <p:spPr/>
        <p:txBody>
          <a:bodyPr/>
          <a:lstStyle/>
          <a:p>
            <a:r>
              <a:rPr lang="en-US" dirty="0"/>
              <a:t>Remote Procedure Calls</a:t>
            </a:r>
          </a:p>
        </p:txBody>
      </p:sp>
      <p:sp>
        <p:nvSpPr>
          <p:cNvPr id="3" name="Subtitle 2">
            <a:extLst>
              <a:ext uri="{FF2B5EF4-FFF2-40B4-BE49-F238E27FC236}">
                <a16:creationId xmlns:a16="http://schemas.microsoft.com/office/drawing/2014/main" id="{4CFF85F0-2C0D-1786-5C65-85046A0A57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39800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DE4BA-1C02-EF7D-8D42-31A9D84AC5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775235-7BB8-D28E-1184-E555C5DB1315}"/>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273239"/>
                </a:solidFill>
                <a:effectLst/>
                <a:latin typeface="urw-din"/>
              </a:rPr>
              <a:t>Client: </a:t>
            </a:r>
            <a:r>
              <a:rPr lang="en-US" b="0" i="0" dirty="0">
                <a:solidFill>
                  <a:srgbClr val="273239"/>
                </a:solidFill>
                <a:effectLst/>
                <a:latin typeface="urw-din"/>
              </a:rPr>
              <a:t>The client process initiates RPC. The client makes a standard call, which triggers a correlated procedure in the client stub.</a:t>
            </a:r>
          </a:p>
          <a:p>
            <a:pPr algn="just" fontAlgn="base">
              <a:buFont typeface="Arial" panose="020B0604020202020204" pitchFamily="34" charset="0"/>
              <a:buChar char="•"/>
            </a:pPr>
            <a:r>
              <a:rPr lang="en-US" b="1" i="0" dirty="0">
                <a:solidFill>
                  <a:srgbClr val="273239"/>
                </a:solidFill>
                <a:effectLst/>
                <a:latin typeface="urw-din"/>
              </a:rPr>
              <a:t>Client Stub: </a:t>
            </a:r>
            <a:r>
              <a:rPr lang="en-US" b="0" i="0" dirty="0">
                <a:solidFill>
                  <a:srgbClr val="273239"/>
                </a:solidFill>
                <a:effectLst/>
                <a:latin typeface="urw-din"/>
              </a:rPr>
              <a:t>The client calls the client stub. Client stub does the following tasks:</a:t>
            </a:r>
          </a:p>
          <a:p>
            <a:pPr marL="742950" lvl="1" indent="-285750" algn="just" fontAlgn="base">
              <a:buFont typeface="Arial" panose="020B0604020202020204" pitchFamily="34" charset="0"/>
              <a:buChar char="•"/>
            </a:pPr>
            <a:r>
              <a:rPr lang="en-US" b="0" i="0" dirty="0">
                <a:solidFill>
                  <a:srgbClr val="273239"/>
                </a:solidFill>
                <a:effectLst/>
                <a:latin typeface="urw-din"/>
              </a:rPr>
              <a:t>The first task performed by client stub is when it receives a request from a client, it packs(</a:t>
            </a:r>
            <a:r>
              <a:rPr lang="en-US" b="0" i="0" dirty="0" err="1">
                <a:solidFill>
                  <a:srgbClr val="273239"/>
                </a:solidFill>
                <a:effectLst/>
                <a:latin typeface="urw-din"/>
              </a:rPr>
              <a:t>marshalls</a:t>
            </a:r>
            <a:r>
              <a:rPr lang="en-US" b="0" i="0" dirty="0">
                <a:solidFill>
                  <a:srgbClr val="273239"/>
                </a:solidFill>
                <a:effectLst/>
                <a:latin typeface="urw-din"/>
              </a:rPr>
              <a:t>) the parameters and required specifications of remote/target procedure in a message.</a:t>
            </a:r>
          </a:p>
          <a:p>
            <a:pPr marL="742950" lvl="1" indent="-285750" algn="just" fontAlgn="base">
              <a:buFont typeface="Arial" panose="020B0604020202020204" pitchFamily="34" charset="0"/>
              <a:buChar char="•"/>
            </a:pPr>
            <a:r>
              <a:rPr lang="en-US" b="0" i="0" dirty="0">
                <a:solidFill>
                  <a:srgbClr val="273239"/>
                </a:solidFill>
                <a:effectLst/>
                <a:latin typeface="urw-din"/>
              </a:rPr>
              <a:t>The second task performed by the client stub is upon receiving the result values after execution, it unpacks (unmarshalled) those results and sends them to the Client.</a:t>
            </a:r>
          </a:p>
          <a:p>
            <a:endParaRPr lang="en-US" dirty="0"/>
          </a:p>
        </p:txBody>
      </p:sp>
    </p:spTree>
    <p:extLst>
      <p:ext uri="{BB962C8B-B14F-4D97-AF65-F5344CB8AC3E}">
        <p14:creationId xmlns:p14="http://schemas.microsoft.com/office/powerpoint/2010/main" val="1451091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C652-3EDC-166C-80D8-55D7AB46F0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8B06FC-027B-576B-E6EA-82B40D94B775}"/>
              </a:ext>
            </a:extLst>
          </p:cNvPr>
          <p:cNvSpPr>
            <a:spLocks noGrp="1"/>
          </p:cNvSpPr>
          <p:nvPr>
            <p:ph idx="1"/>
          </p:nvPr>
        </p:nvSpPr>
        <p:spPr>
          <a:xfrm>
            <a:off x="838200" y="1825625"/>
            <a:ext cx="10515600" cy="5254048"/>
          </a:xfrm>
        </p:spPr>
        <p:txBody>
          <a:bodyPr>
            <a:normAutofit fontScale="92500" lnSpcReduction="20000"/>
          </a:bodyPr>
          <a:lstStyle/>
          <a:p>
            <a:pPr algn="just" fontAlgn="base">
              <a:buFont typeface="Arial" panose="020B0604020202020204" pitchFamily="34" charset="0"/>
              <a:buChar char="•"/>
            </a:pPr>
            <a:r>
              <a:rPr lang="en-US" b="1" i="0" dirty="0">
                <a:solidFill>
                  <a:srgbClr val="273239"/>
                </a:solidFill>
                <a:effectLst/>
                <a:latin typeface="urw-din"/>
              </a:rPr>
              <a:t>RPC Runtime: </a:t>
            </a:r>
            <a:r>
              <a:rPr lang="en-US" b="0" i="0" dirty="0">
                <a:solidFill>
                  <a:srgbClr val="273239"/>
                </a:solidFill>
                <a:effectLst/>
                <a:latin typeface="urw-din"/>
              </a:rPr>
              <a:t>The RPC runtime is in charge of message transmission between client and server via the network.</a:t>
            </a:r>
          </a:p>
          <a:p>
            <a:pPr algn="just" fontAlgn="base">
              <a:buFont typeface="Arial" panose="020B0604020202020204" pitchFamily="34" charset="0"/>
              <a:buChar char="•"/>
            </a:pPr>
            <a:r>
              <a:rPr lang="en-US" b="0" i="0" dirty="0">
                <a:solidFill>
                  <a:srgbClr val="273239"/>
                </a:solidFill>
                <a:effectLst/>
                <a:latin typeface="urw-din"/>
              </a:rPr>
              <a:t> Retransmission, acknowledgement, routing, and encryption are all tasks performed by it. </a:t>
            </a:r>
          </a:p>
          <a:p>
            <a:pPr algn="just" fontAlgn="base">
              <a:buFont typeface="Arial" panose="020B0604020202020204" pitchFamily="34" charset="0"/>
              <a:buChar char="•"/>
            </a:pPr>
            <a:r>
              <a:rPr lang="en-US" b="0" i="0" dirty="0">
                <a:solidFill>
                  <a:srgbClr val="273239"/>
                </a:solidFill>
                <a:effectLst/>
                <a:latin typeface="urw-din"/>
              </a:rPr>
              <a:t>On the client-side, it receives the result values in a message from the server-side, and then it further sends it to the client stub whereas, on the server-side, RPC Runtime got the same message from the server stub when then it forwards to the client machine. It also accepts and forwards client machine call request messages to the server stub.</a:t>
            </a:r>
          </a:p>
          <a:p>
            <a:pPr algn="just" fontAlgn="base">
              <a:buFont typeface="Arial" panose="020B0604020202020204" pitchFamily="34" charset="0"/>
              <a:buChar char="•"/>
            </a:pPr>
            <a:r>
              <a:rPr lang="en-US" b="1" i="0" dirty="0">
                <a:solidFill>
                  <a:srgbClr val="273239"/>
                </a:solidFill>
                <a:effectLst/>
                <a:latin typeface="urw-din"/>
              </a:rPr>
              <a:t>Server Stub: </a:t>
            </a:r>
            <a:r>
              <a:rPr lang="en-US" b="0" i="0" dirty="0">
                <a:solidFill>
                  <a:srgbClr val="273239"/>
                </a:solidFill>
                <a:effectLst/>
                <a:latin typeface="urw-din"/>
              </a:rPr>
              <a:t>Server stub does the following tasks:</a:t>
            </a:r>
          </a:p>
          <a:p>
            <a:pPr marL="742950" lvl="1" indent="-285750" algn="just" fontAlgn="base">
              <a:buFont typeface="Arial" panose="020B0604020202020204" pitchFamily="34" charset="0"/>
              <a:buChar char="•"/>
            </a:pPr>
            <a:r>
              <a:rPr lang="en-US" b="0" i="0" dirty="0">
                <a:solidFill>
                  <a:srgbClr val="273239"/>
                </a:solidFill>
                <a:effectLst/>
                <a:latin typeface="urw-din"/>
              </a:rPr>
              <a:t>The first task performed by server stub is that it unpacks(unmarshalled) the call request message which is received from the local RPC Runtime and makes a regular call to invoke the required procedure in the server.</a:t>
            </a:r>
          </a:p>
          <a:p>
            <a:pPr marL="742950" lvl="1" indent="-285750" algn="just" fontAlgn="base">
              <a:buFont typeface="Arial" panose="020B0604020202020204" pitchFamily="34" charset="0"/>
              <a:buChar char="•"/>
            </a:pPr>
            <a:r>
              <a:rPr lang="en-US" b="0" i="0" dirty="0">
                <a:solidFill>
                  <a:srgbClr val="273239"/>
                </a:solidFill>
                <a:effectLst/>
                <a:latin typeface="urw-din"/>
              </a:rPr>
              <a:t>The second task performed by server stub is that when it receives the server’s procedure execution result, it packs it into a message and asks the local RPC Runtime to transmit it to the client stub where it is unpacked.</a:t>
            </a:r>
          </a:p>
          <a:p>
            <a:endParaRPr lang="en-US" dirty="0"/>
          </a:p>
        </p:txBody>
      </p:sp>
    </p:spTree>
    <p:extLst>
      <p:ext uri="{BB962C8B-B14F-4D97-AF65-F5344CB8AC3E}">
        <p14:creationId xmlns:p14="http://schemas.microsoft.com/office/powerpoint/2010/main" val="371772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0D9A-93FB-C7CE-2125-AA4BC2FF60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D6A581-926E-CF76-A95A-F48C730FAC6E}"/>
              </a:ext>
            </a:extLst>
          </p:cNvPr>
          <p:cNvSpPr>
            <a:spLocks noGrp="1"/>
          </p:cNvSpPr>
          <p:nvPr>
            <p:ph idx="1"/>
          </p:nvPr>
        </p:nvSpPr>
        <p:spPr/>
        <p:txBody>
          <a:bodyPr/>
          <a:lstStyle/>
          <a:p>
            <a:r>
              <a:rPr lang="en-US" b="1" i="0" dirty="0">
                <a:solidFill>
                  <a:srgbClr val="273239"/>
                </a:solidFill>
                <a:effectLst/>
                <a:latin typeface="urw-din"/>
              </a:rPr>
              <a:t>Server: </a:t>
            </a:r>
            <a:r>
              <a:rPr lang="en-US" b="0" i="0" dirty="0">
                <a:solidFill>
                  <a:srgbClr val="273239"/>
                </a:solidFill>
                <a:effectLst/>
                <a:latin typeface="urw-din"/>
              </a:rPr>
              <a:t>After receiving a call request from the client machine, the server stub passes it to the server. The execution of the required procedure is made by the server and finally, it returns the result to the server stub so that it can be passed to the client machine using the local RPC Runtime.</a:t>
            </a:r>
          </a:p>
          <a:p>
            <a:endParaRPr lang="en-US" dirty="0"/>
          </a:p>
        </p:txBody>
      </p:sp>
    </p:spTree>
    <p:extLst>
      <p:ext uri="{BB962C8B-B14F-4D97-AF65-F5344CB8AC3E}">
        <p14:creationId xmlns:p14="http://schemas.microsoft.com/office/powerpoint/2010/main" val="302531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D5CE4-75DD-A911-B149-9EB0DB83CC21}"/>
              </a:ext>
            </a:extLst>
          </p:cNvPr>
          <p:cNvPicPr>
            <a:picLocks noChangeAspect="1"/>
          </p:cNvPicPr>
          <p:nvPr/>
        </p:nvPicPr>
        <p:blipFill rotWithShape="1">
          <a:blip r:embed="rId2"/>
          <a:srcRect b="12305"/>
          <a:stretch/>
        </p:blipFill>
        <p:spPr>
          <a:xfrm>
            <a:off x="0" y="1674"/>
            <a:ext cx="12192000" cy="6011200"/>
          </a:xfrm>
          <a:prstGeom prst="rect">
            <a:avLst/>
          </a:prstGeom>
        </p:spPr>
      </p:pic>
    </p:spTree>
    <p:extLst>
      <p:ext uri="{BB962C8B-B14F-4D97-AF65-F5344CB8AC3E}">
        <p14:creationId xmlns:p14="http://schemas.microsoft.com/office/powerpoint/2010/main" val="298927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2F1D3-D53D-8EB4-DC35-9ED509247D65}"/>
              </a:ext>
            </a:extLst>
          </p:cNvPr>
          <p:cNvPicPr>
            <a:picLocks noChangeAspect="1"/>
          </p:cNvPicPr>
          <p:nvPr/>
        </p:nvPicPr>
        <p:blipFill rotWithShape="1">
          <a:blip r:embed="rId2"/>
          <a:srcRect b="12103"/>
          <a:stretch/>
        </p:blipFill>
        <p:spPr>
          <a:xfrm>
            <a:off x="0" y="1674"/>
            <a:ext cx="12192000" cy="6025054"/>
          </a:xfrm>
          <a:prstGeom prst="rect">
            <a:avLst/>
          </a:prstGeom>
        </p:spPr>
      </p:pic>
    </p:spTree>
    <p:extLst>
      <p:ext uri="{BB962C8B-B14F-4D97-AF65-F5344CB8AC3E}">
        <p14:creationId xmlns:p14="http://schemas.microsoft.com/office/powerpoint/2010/main" val="229572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620B00-590F-B502-8025-95C1AE115296}"/>
              </a:ext>
            </a:extLst>
          </p:cNvPr>
          <p:cNvPicPr>
            <a:picLocks noChangeAspect="1"/>
          </p:cNvPicPr>
          <p:nvPr/>
        </p:nvPicPr>
        <p:blipFill rotWithShape="1">
          <a:blip r:embed="rId2"/>
          <a:srcRect b="10082"/>
          <a:stretch/>
        </p:blipFill>
        <p:spPr>
          <a:xfrm>
            <a:off x="0" y="1674"/>
            <a:ext cx="12192000" cy="6163600"/>
          </a:xfrm>
          <a:prstGeom prst="rect">
            <a:avLst/>
          </a:prstGeom>
        </p:spPr>
      </p:pic>
    </p:spTree>
    <p:extLst>
      <p:ext uri="{BB962C8B-B14F-4D97-AF65-F5344CB8AC3E}">
        <p14:creationId xmlns:p14="http://schemas.microsoft.com/office/powerpoint/2010/main" val="232737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3DCEA2-974E-8563-D031-D6092E6F1774}"/>
              </a:ext>
            </a:extLst>
          </p:cNvPr>
          <p:cNvPicPr>
            <a:picLocks noChangeAspect="1"/>
          </p:cNvPicPr>
          <p:nvPr/>
        </p:nvPicPr>
        <p:blipFill rotWithShape="1">
          <a:blip r:embed="rId2"/>
          <a:srcRect b="10890"/>
          <a:stretch/>
        </p:blipFill>
        <p:spPr>
          <a:xfrm>
            <a:off x="0" y="1674"/>
            <a:ext cx="12192000" cy="6108182"/>
          </a:xfrm>
          <a:prstGeom prst="rect">
            <a:avLst/>
          </a:prstGeom>
        </p:spPr>
      </p:pic>
    </p:spTree>
    <p:extLst>
      <p:ext uri="{BB962C8B-B14F-4D97-AF65-F5344CB8AC3E}">
        <p14:creationId xmlns:p14="http://schemas.microsoft.com/office/powerpoint/2010/main" val="425715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C0E27-28D1-74C9-8397-35BA581C088A}"/>
              </a:ext>
            </a:extLst>
          </p:cNvPr>
          <p:cNvPicPr>
            <a:picLocks noChangeAspect="1"/>
          </p:cNvPicPr>
          <p:nvPr/>
        </p:nvPicPr>
        <p:blipFill rotWithShape="1">
          <a:blip r:embed="rId2"/>
          <a:srcRect b="11698"/>
          <a:stretch/>
        </p:blipFill>
        <p:spPr>
          <a:xfrm>
            <a:off x="0" y="1673"/>
            <a:ext cx="12192000" cy="6052763"/>
          </a:xfrm>
          <a:prstGeom prst="rect">
            <a:avLst/>
          </a:prstGeom>
        </p:spPr>
      </p:pic>
    </p:spTree>
    <p:extLst>
      <p:ext uri="{BB962C8B-B14F-4D97-AF65-F5344CB8AC3E}">
        <p14:creationId xmlns:p14="http://schemas.microsoft.com/office/powerpoint/2010/main" val="120616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FD71-8386-BDEA-673F-30D858C1A0D2}"/>
              </a:ext>
            </a:extLst>
          </p:cNvPr>
          <p:cNvPicPr>
            <a:picLocks noChangeAspect="1"/>
          </p:cNvPicPr>
          <p:nvPr/>
        </p:nvPicPr>
        <p:blipFill rotWithShape="1">
          <a:blip r:embed="rId2"/>
          <a:srcRect b="13517"/>
          <a:stretch/>
        </p:blipFill>
        <p:spPr>
          <a:xfrm>
            <a:off x="0" y="1674"/>
            <a:ext cx="12192000" cy="5928072"/>
          </a:xfrm>
          <a:prstGeom prst="rect">
            <a:avLst/>
          </a:prstGeom>
        </p:spPr>
      </p:pic>
    </p:spTree>
    <p:extLst>
      <p:ext uri="{BB962C8B-B14F-4D97-AF65-F5344CB8AC3E}">
        <p14:creationId xmlns:p14="http://schemas.microsoft.com/office/powerpoint/2010/main" val="149164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E9F0-185B-A69F-E584-4272A4BD3AE1}"/>
              </a:ext>
            </a:extLst>
          </p:cNvPr>
          <p:cNvSpPr>
            <a:spLocks noGrp="1"/>
          </p:cNvSpPr>
          <p:nvPr>
            <p:ph type="title"/>
          </p:nvPr>
        </p:nvSpPr>
        <p:spPr/>
        <p:txBody>
          <a:bodyPr/>
          <a:lstStyle/>
          <a:p>
            <a:r>
              <a:rPr lang="en-US" b="1" i="0" dirty="0">
                <a:solidFill>
                  <a:srgbClr val="404040"/>
                </a:solidFill>
                <a:effectLst/>
                <a:latin typeface="Roboto Slab" pitchFamily="2" charset="0"/>
              </a:rPr>
              <a:t>Remote Procedure Call</a:t>
            </a:r>
            <a:br>
              <a:rPr lang="en-US" b="1" i="0" dirty="0">
                <a:solidFill>
                  <a:srgbClr val="404040"/>
                </a:solidFill>
                <a:effectLst/>
                <a:latin typeface="Roboto Slab" pitchFamily="2" charset="0"/>
              </a:rPr>
            </a:br>
            <a:endParaRPr lang="en-US" dirty="0"/>
          </a:p>
        </p:txBody>
      </p:sp>
      <p:sp>
        <p:nvSpPr>
          <p:cNvPr id="3" name="Content Placeholder 2">
            <a:extLst>
              <a:ext uri="{FF2B5EF4-FFF2-40B4-BE49-F238E27FC236}">
                <a16:creationId xmlns:a16="http://schemas.microsoft.com/office/drawing/2014/main" id="{AF78BB48-2953-C8BF-C5B3-15E968AE5692}"/>
              </a:ext>
            </a:extLst>
          </p:cNvPr>
          <p:cNvSpPr>
            <a:spLocks noGrp="1"/>
          </p:cNvSpPr>
          <p:nvPr>
            <p:ph sz="half" idx="1"/>
          </p:nvPr>
        </p:nvSpPr>
        <p:spPr/>
        <p:txBody>
          <a:bodyPr>
            <a:normAutofit fontScale="85000" lnSpcReduction="20000"/>
          </a:bodyPr>
          <a:lstStyle/>
          <a:p>
            <a:pPr algn="l"/>
            <a:r>
              <a:rPr lang="en-US" b="0" i="0" dirty="0">
                <a:solidFill>
                  <a:srgbClr val="404040"/>
                </a:solidFill>
                <a:effectLst/>
                <a:latin typeface="Lato" panose="020F0502020204030203" pitchFamily="34" charset="0"/>
              </a:rPr>
              <a:t>A common pattern of communication used by application programs structured as a </a:t>
            </a:r>
            <a:r>
              <a:rPr lang="en-US" b="0" i="1" dirty="0">
                <a:solidFill>
                  <a:srgbClr val="404040"/>
                </a:solidFill>
                <a:effectLst/>
                <a:latin typeface="Lato" panose="020F0502020204030203" pitchFamily="34" charset="0"/>
              </a:rPr>
              <a:t>client/server</a:t>
            </a:r>
            <a:r>
              <a:rPr lang="en-US" b="0" i="0" dirty="0">
                <a:solidFill>
                  <a:srgbClr val="404040"/>
                </a:solidFill>
                <a:effectLst/>
                <a:latin typeface="Lato" panose="020F0502020204030203" pitchFamily="34" charset="0"/>
              </a:rPr>
              <a:t> pair is the request/reply message transaction: </a:t>
            </a:r>
          </a:p>
          <a:p>
            <a:pPr algn="l"/>
            <a:r>
              <a:rPr lang="en-US" b="0" i="0" dirty="0">
                <a:solidFill>
                  <a:srgbClr val="404040"/>
                </a:solidFill>
                <a:effectLst/>
                <a:latin typeface="Lato" panose="020F0502020204030203" pitchFamily="34" charset="0"/>
              </a:rPr>
              <a:t>A client sends a request message to a server, and the server responds with a reply message, with the client blocking (suspending execution) to wait for the reply. </a:t>
            </a:r>
          </a:p>
          <a:p>
            <a:pPr algn="l"/>
            <a:r>
              <a:rPr lang="en-US" dirty="0">
                <a:solidFill>
                  <a:srgbClr val="2980B9"/>
                </a:solidFill>
                <a:latin typeface="Lato" panose="020F0502020204030203" pitchFamily="34" charset="0"/>
              </a:rPr>
              <a:t>Figure </a:t>
            </a:r>
            <a:r>
              <a:rPr lang="en-US" b="0" i="0" dirty="0">
                <a:solidFill>
                  <a:srgbClr val="404040"/>
                </a:solidFill>
                <a:effectLst/>
                <a:latin typeface="Lato" panose="020F0502020204030203" pitchFamily="34" charset="0"/>
              </a:rPr>
              <a:t> illustrates the basic interaction between the client and server in such an exchange.</a:t>
            </a:r>
          </a:p>
          <a:p>
            <a:pPr marL="0" indent="0">
              <a:buNone/>
            </a:pPr>
            <a:br>
              <a:rPr lang="en-US" dirty="0"/>
            </a:br>
            <a:endParaRPr lang="en-US" dirty="0"/>
          </a:p>
        </p:txBody>
      </p:sp>
      <p:pic>
        <p:nvPicPr>
          <p:cNvPr id="1030" name="Picture 6">
            <a:extLst>
              <a:ext uri="{FF2B5EF4-FFF2-40B4-BE49-F238E27FC236}">
                <a16:creationId xmlns:a16="http://schemas.microsoft.com/office/drawing/2014/main" id="{7D7EA847-366F-629B-9403-7800496764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136358" y="3428999"/>
            <a:ext cx="3217442" cy="3063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C5C996-4243-1E36-20BF-3C94826168BF}"/>
              </a:ext>
            </a:extLst>
          </p:cNvPr>
          <p:cNvPicPr>
            <a:picLocks noChangeAspect="1"/>
          </p:cNvPicPr>
          <p:nvPr/>
        </p:nvPicPr>
        <p:blipFill>
          <a:blip r:embed="rId3"/>
          <a:stretch>
            <a:fillRect/>
          </a:stretch>
        </p:blipFill>
        <p:spPr>
          <a:xfrm>
            <a:off x="7614077" y="629192"/>
            <a:ext cx="4262004" cy="2122991"/>
          </a:xfrm>
          <a:prstGeom prst="rect">
            <a:avLst/>
          </a:prstGeom>
        </p:spPr>
      </p:pic>
    </p:spTree>
    <p:extLst>
      <p:ext uri="{BB962C8B-B14F-4D97-AF65-F5344CB8AC3E}">
        <p14:creationId xmlns:p14="http://schemas.microsoft.com/office/powerpoint/2010/main" val="172678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F1C8F0-CFED-A9C4-E732-07393C9F73A9}"/>
              </a:ext>
            </a:extLst>
          </p:cNvPr>
          <p:cNvPicPr>
            <a:picLocks noChangeAspect="1"/>
          </p:cNvPicPr>
          <p:nvPr/>
        </p:nvPicPr>
        <p:blipFill>
          <a:blip r:embed="rId2"/>
          <a:stretch>
            <a:fillRect/>
          </a:stretch>
        </p:blipFill>
        <p:spPr>
          <a:xfrm>
            <a:off x="926955" y="868940"/>
            <a:ext cx="8315325" cy="4371975"/>
          </a:xfrm>
          <a:prstGeom prst="rect">
            <a:avLst/>
          </a:prstGeom>
        </p:spPr>
      </p:pic>
    </p:spTree>
    <p:extLst>
      <p:ext uri="{BB962C8B-B14F-4D97-AF65-F5344CB8AC3E}">
        <p14:creationId xmlns:p14="http://schemas.microsoft.com/office/powerpoint/2010/main" val="186554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0D5739-A661-E671-1339-F70A712977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83749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97C47-A986-DDD0-86CF-0AA8272B81A6}"/>
              </a:ext>
            </a:extLst>
          </p:cNvPr>
          <p:cNvPicPr>
            <a:picLocks noChangeAspect="1"/>
          </p:cNvPicPr>
          <p:nvPr/>
        </p:nvPicPr>
        <p:blipFill>
          <a:blip r:embed="rId2"/>
          <a:stretch>
            <a:fillRect/>
          </a:stretch>
        </p:blipFill>
        <p:spPr>
          <a:xfrm>
            <a:off x="0" y="103044"/>
            <a:ext cx="9020175" cy="5848350"/>
          </a:xfrm>
          <a:prstGeom prst="rect">
            <a:avLst/>
          </a:prstGeom>
        </p:spPr>
      </p:pic>
      <p:pic>
        <p:nvPicPr>
          <p:cNvPr id="5" name="Picture 4">
            <a:extLst>
              <a:ext uri="{FF2B5EF4-FFF2-40B4-BE49-F238E27FC236}">
                <a16:creationId xmlns:a16="http://schemas.microsoft.com/office/drawing/2014/main" id="{071C8EA9-AC69-1020-DB8E-55CC3BBD7F17}"/>
              </a:ext>
            </a:extLst>
          </p:cNvPr>
          <p:cNvPicPr>
            <a:picLocks noChangeAspect="1"/>
          </p:cNvPicPr>
          <p:nvPr/>
        </p:nvPicPr>
        <p:blipFill>
          <a:blip r:embed="rId3"/>
          <a:stretch>
            <a:fillRect/>
          </a:stretch>
        </p:blipFill>
        <p:spPr>
          <a:xfrm>
            <a:off x="6180690" y="5064701"/>
            <a:ext cx="6011310" cy="1690255"/>
          </a:xfrm>
          <a:prstGeom prst="rect">
            <a:avLst/>
          </a:prstGeom>
        </p:spPr>
      </p:pic>
    </p:spTree>
    <p:extLst>
      <p:ext uri="{BB962C8B-B14F-4D97-AF65-F5344CB8AC3E}">
        <p14:creationId xmlns:p14="http://schemas.microsoft.com/office/powerpoint/2010/main" val="403536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93408E-153F-8D28-D6E0-7C5669284D8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6027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B62E3-67AC-D1D5-351F-B6CB8BC7904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6306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702DF-551D-BABD-B143-E265702613F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57892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5360B-7C21-ACB6-2979-EF3B0FFF345F}"/>
              </a:ext>
            </a:extLst>
          </p:cNvPr>
          <p:cNvPicPr>
            <a:picLocks noChangeAspect="1"/>
          </p:cNvPicPr>
          <p:nvPr/>
        </p:nvPicPr>
        <p:blipFill rotWithShape="1">
          <a:blip r:embed="rId2"/>
          <a:srcRect b="10082"/>
          <a:stretch/>
        </p:blipFill>
        <p:spPr>
          <a:xfrm>
            <a:off x="0" y="347200"/>
            <a:ext cx="12192000" cy="6163600"/>
          </a:xfrm>
          <a:prstGeom prst="rect">
            <a:avLst/>
          </a:prstGeom>
        </p:spPr>
      </p:pic>
    </p:spTree>
    <p:extLst>
      <p:ext uri="{BB962C8B-B14F-4D97-AF65-F5344CB8AC3E}">
        <p14:creationId xmlns:p14="http://schemas.microsoft.com/office/powerpoint/2010/main" val="296922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442</Words>
  <Application>Microsoft Office PowerPoint</Application>
  <PresentationFormat>Widescreen</PresentationFormat>
  <Paragraphs>17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Lato</vt:lpstr>
      <vt:lpstr>Roboto Slab</vt:lpstr>
      <vt:lpstr>urw-din</vt:lpstr>
      <vt:lpstr>Office Theme</vt:lpstr>
      <vt:lpstr>Remote Procedure Calls</vt:lpstr>
      <vt:lpstr>Remote Procedure Call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Procedure Calls</dc:title>
  <dc:creator>MY_PC</dc:creator>
  <cp:lastModifiedBy>MY_PC</cp:lastModifiedBy>
  <cp:revision>7</cp:revision>
  <dcterms:created xsi:type="dcterms:W3CDTF">2023-02-22T08:29:00Z</dcterms:created>
  <dcterms:modified xsi:type="dcterms:W3CDTF">2023-02-22T19:44:06Z</dcterms:modified>
</cp:coreProperties>
</file>